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50"/>
  </p:notesMasterIdLst>
  <p:sldIdLst>
    <p:sldId id="261" r:id="rId2"/>
    <p:sldId id="264" r:id="rId3"/>
    <p:sldId id="274" r:id="rId4"/>
    <p:sldId id="265" r:id="rId5"/>
    <p:sldId id="275" r:id="rId6"/>
    <p:sldId id="266" r:id="rId7"/>
    <p:sldId id="276" r:id="rId8"/>
    <p:sldId id="277" r:id="rId9"/>
    <p:sldId id="278" r:id="rId10"/>
    <p:sldId id="279" r:id="rId11"/>
    <p:sldId id="280" r:id="rId12"/>
    <p:sldId id="281" r:id="rId13"/>
    <p:sldId id="268" r:id="rId14"/>
    <p:sldId id="262" r:id="rId15"/>
    <p:sldId id="269" r:id="rId16"/>
    <p:sldId id="299" r:id="rId17"/>
    <p:sldId id="282" r:id="rId18"/>
    <p:sldId id="283" r:id="rId19"/>
    <p:sldId id="271" r:id="rId20"/>
    <p:sldId id="309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310" r:id="rId30"/>
    <p:sldId id="311" r:id="rId31"/>
    <p:sldId id="298" r:id="rId32"/>
    <p:sldId id="312" r:id="rId33"/>
    <p:sldId id="294" r:id="rId34"/>
    <p:sldId id="295" r:id="rId35"/>
    <p:sldId id="296" r:id="rId36"/>
    <p:sldId id="313" r:id="rId37"/>
    <p:sldId id="300" r:id="rId38"/>
    <p:sldId id="301" r:id="rId39"/>
    <p:sldId id="297" r:id="rId40"/>
    <p:sldId id="314" r:id="rId41"/>
    <p:sldId id="315" r:id="rId42"/>
    <p:sldId id="305" r:id="rId43"/>
    <p:sldId id="306" r:id="rId44"/>
    <p:sldId id="316" r:id="rId45"/>
    <p:sldId id="317" r:id="rId46"/>
    <p:sldId id="318" r:id="rId47"/>
    <p:sldId id="319" r:id="rId48"/>
    <p:sldId id="273" r:id="rId49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49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026EF-5F2B-4238-A3F7-CB12ECD50EFA}" type="doc">
      <dgm:prSet loTypeId="urn:microsoft.com/office/officeart/2005/8/layout/radial4" loCatId="relationship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F29531D5-628D-4B3C-AC54-3CD292CFCC73}">
      <dgm:prSet phldrT="[Tex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002060"/>
        </a:solidFill>
      </dgm:spPr>
      <dgm:t>
        <a:bodyPr/>
        <a:lstStyle/>
        <a:p>
          <a:r>
            <a:rPr lang="es-419" b="1"/>
            <a:t>C&amp;R</a:t>
          </a:r>
          <a:endParaRPr lang="es-419" dirty="0"/>
        </a:p>
      </dgm:t>
    </dgm:pt>
    <dgm:pt modelId="{ACF1A34E-9C6C-4A94-BF5A-7253117A6EBE}" type="parTrans" cxnId="{8EFDD76E-8685-424B-9DE5-7779AA186E0E}">
      <dgm:prSet/>
      <dgm:spPr/>
      <dgm:t>
        <a:bodyPr/>
        <a:lstStyle/>
        <a:p>
          <a:endParaRPr lang="es-419"/>
        </a:p>
      </dgm:t>
    </dgm:pt>
    <dgm:pt modelId="{568385E1-6BCF-4BBD-A8EA-B81ECB7B4AD0}" type="sibTrans" cxnId="{8EFDD76E-8685-424B-9DE5-7779AA186E0E}">
      <dgm:prSet/>
      <dgm:spPr/>
      <dgm:t>
        <a:bodyPr/>
        <a:lstStyle/>
        <a:p>
          <a:endParaRPr lang="es-419"/>
        </a:p>
      </dgm:t>
    </dgm:pt>
    <dgm:pt modelId="{A7DC1DAA-7CE5-4875-B4CB-40E16E27E6D4}">
      <dgm:prSet phldrT="[Texto]"/>
      <dgm:spPr/>
      <dgm:t>
        <a:bodyPr/>
        <a:lstStyle/>
        <a:p>
          <a:r>
            <a:rPr lang="es-ES" dirty="0"/>
            <a:t>Laura Daniela Moscoso Sánchez                          </a:t>
          </a:r>
          <a:endParaRPr lang="es-419" dirty="0"/>
        </a:p>
      </dgm:t>
    </dgm:pt>
    <dgm:pt modelId="{4374F17B-12AA-4C7B-BB1D-34A552B9A5BD}" type="parTrans" cxnId="{D2979A72-F855-4C23-AA1D-422FCE378009}">
      <dgm:prSet/>
      <dgm:spPr/>
      <dgm:t>
        <a:bodyPr/>
        <a:lstStyle/>
        <a:p>
          <a:endParaRPr lang="es-419"/>
        </a:p>
      </dgm:t>
    </dgm:pt>
    <dgm:pt modelId="{46FC4AE1-5820-4BD9-85FB-D8909CC6B005}" type="sibTrans" cxnId="{D2979A72-F855-4C23-AA1D-422FCE378009}">
      <dgm:prSet/>
      <dgm:spPr/>
      <dgm:t>
        <a:bodyPr/>
        <a:lstStyle/>
        <a:p>
          <a:endParaRPr lang="es-419"/>
        </a:p>
      </dgm:t>
    </dgm:pt>
    <dgm:pt modelId="{D22651E9-B989-4541-96D0-8530200BC91C}">
      <dgm:prSet phldrT="[Texto]"/>
      <dgm:spPr/>
      <dgm:t>
        <a:bodyPr/>
        <a:lstStyle/>
        <a:p>
          <a:r>
            <a:rPr lang="es-ES" dirty="0"/>
            <a:t>Melanie Patricia Nieto Rodríguez            </a:t>
          </a:r>
          <a:endParaRPr lang="es-419" dirty="0"/>
        </a:p>
      </dgm:t>
    </dgm:pt>
    <dgm:pt modelId="{20D65D66-E7A7-40BA-A327-37359A7E3C78}" type="parTrans" cxnId="{BA8EA8D4-1DC6-45E1-9DF6-11F9E4BF85E7}">
      <dgm:prSet/>
      <dgm:spPr/>
      <dgm:t>
        <a:bodyPr/>
        <a:lstStyle/>
        <a:p>
          <a:endParaRPr lang="es-419"/>
        </a:p>
      </dgm:t>
    </dgm:pt>
    <dgm:pt modelId="{382A9ACD-74A0-4C86-9D78-9B1DAA234143}" type="sibTrans" cxnId="{BA8EA8D4-1DC6-45E1-9DF6-11F9E4BF85E7}">
      <dgm:prSet/>
      <dgm:spPr/>
      <dgm:t>
        <a:bodyPr/>
        <a:lstStyle/>
        <a:p>
          <a:endParaRPr lang="es-419"/>
        </a:p>
      </dgm:t>
    </dgm:pt>
    <dgm:pt modelId="{6BC25F2A-1947-4356-B9DC-C9C77C90E24E}">
      <dgm:prSet phldrT="[Texto]"/>
      <dgm:spPr/>
      <dgm:t>
        <a:bodyPr/>
        <a:lstStyle/>
        <a:p>
          <a:r>
            <a:rPr lang="es-ES" dirty="0"/>
            <a:t>Diana Patricia Hernández González       </a:t>
          </a:r>
          <a:endParaRPr lang="es-419" dirty="0"/>
        </a:p>
      </dgm:t>
    </dgm:pt>
    <dgm:pt modelId="{D1A89E25-C8CC-4094-BE16-B7245859B5BF}" type="parTrans" cxnId="{61F60817-D936-4755-AAD0-BF5F6B044C6A}">
      <dgm:prSet/>
      <dgm:spPr/>
      <dgm:t>
        <a:bodyPr/>
        <a:lstStyle/>
        <a:p>
          <a:endParaRPr lang="es-419"/>
        </a:p>
      </dgm:t>
    </dgm:pt>
    <dgm:pt modelId="{9F4A697B-DFE2-4956-9B61-99F95D7F982D}" type="sibTrans" cxnId="{61F60817-D936-4755-AAD0-BF5F6B044C6A}">
      <dgm:prSet/>
      <dgm:spPr/>
      <dgm:t>
        <a:bodyPr/>
        <a:lstStyle/>
        <a:p>
          <a:endParaRPr lang="es-419"/>
        </a:p>
      </dgm:t>
    </dgm:pt>
    <dgm:pt modelId="{9533EED7-F46F-42A0-9960-1F7E50B13344}">
      <dgm:prSet phldrT="[Texto]"/>
      <dgm:spPr/>
      <dgm:t>
        <a:bodyPr/>
        <a:lstStyle/>
        <a:p>
          <a:r>
            <a:rPr lang="es-419" smtClean="0"/>
            <a:t>Erika Paola Lancheros</a:t>
          </a:r>
          <a:endParaRPr lang="es-419" dirty="0"/>
        </a:p>
      </dgm:t>
    </dgm:pt>
    <dgm:pt modelId="{2306141E-8386-434C-B4E6-46C91988ECA6}" type="parTrans" cxnId="{1707F09D-FDC1-4612-A636-1E1ADF017ABC}">
      <dgm:prSet/>
      <dgm:spPr/>
      <dgm:t>
        <a:bodyPr/>
        <a:lstStyle/>
        <a:p>
          <a:endParaRPr lang="es-ES"/>
        </a:p>
      </dgm:t>
    </dgm:pt>
    <dgm:pt modelId="{76AD684B-ABE0-4EAA-B552-082FEB7E6629}" type="sibTrans" cxnId="{1707F09D-FDC1-4612-A636-1E1ADF017ABC}">
      <dgm:prSet/>
      <dgm:spPr/>
      <dgm:t>
        <a:bodyPr/>
        <a:lstStyle/>
        <a:p>
          <a:endParaRPr lang="es-ES"/>
        </a:p>
      </dgm:t>
    </dgm:pt>
    <dgm:pt modelId="{D56DBBBD-0481-4AB4-B50B-268BB74D86B4}">
      <dgm:prSet phldrT="[Texto]"/>
      <dgm:spPr/>
      <dgm:t>
        <a:bodyPr/>
        <a:lstStyle/>
        <a:p>
          <a:r>
            <a:rPr lang="es-419" smtClean="0"/>
            <a:t>Cristian Augusto  Acuña</a:t>
          </a:r>
          <a:endParaRPr lang="es-419" dirty="0"/>
        </a:p>
      </dgm:t>
    </dgm:pt>
    <dgm:pt modelId="{22CBBCE5-5A7B-4E3E-BFAD-8382E53B5756}" type="parTrans" cxnId="{2A7B3B9A-967B-439F-B320-DA999CFCDE47}">
      <dgm:prSet/>
      <dgm:spPr/>
      <dgm:t>
        <a:bodyPr/>
        <a:lstStyle/>
        <a:p>
          <a:endParaRPr lang="es-ES"/>
        </a:p>
      </dgm:t>
    </dgm:pt>
    <dgm:pt modelId="{F830855B-C503-4952-9FEE-1E51A8441376}" type="sibTrans" cxnId="{2A7B3B9A-967B-439F-B320-DA999CFCDE47}">
      <dgm:prSet/>
      <dgm:spPr/>
      <dgm:t>
        <a:bodyPr/>
        <a:lstStyle/>
        <a:p>
          <a:endParaRPr lang="es-ES"/>
        </a:p>
      </dgm:t>
    </dgm:pt>
    <dgm:pt modelId="{5950D91B-406A-423C-9831-20AF266FC9A9}" type="pres">
      <dgm:prSet presAssocID="{9D5026EF-5F2B-4238-A3F7-CB12ECD50EF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419"/>
        </a:p>
      </dgm:t>
    </dgm:pt>
    <dgm:pt modelId="{4BBD29E8-47AC-4C3B-93CF-E93599277897}" type="pres">
      <dgm:prSet presAssocID="{F29531D5-628D-4B3C-AC54-3CD292CFCC73}" presName="centerShape" presStyleLbl="node0" presStyleIdx="0" presStyleCnt="1"/>
      <dgm:spPr/>
      <dgm:t>
        <a:bodyPr/>
        <a:lstStyle/>
        <a:p>
          <a:endParaRPr lang="es-419"/>
        </a:p>
      </dgm:t>
    </dgm:pt>
    <dgm:pt modelId="{825428CA-359A-47C2-81B7-A960BB559021}" type="pres">
      <dgm:prSet presAssocID="{4374F17B-12AA-4C7B-BB1D-34A552B9A5BD}" presName="parTrans" presStyleLbl="bgSibTrans2D1" presStyleIdx="0" presStyleCnt="5"/>
      <dgm:spPr/>
      <dgm:t>
        <a:bodyPr/>
        <a:lstStyle/>
        <a:p>
          <a:endParaRPr lang="es-419"/>
        </a:p>
      </dgm:t>
    </dgm:pt>
    <dgm:pt modelId="{25E1F9D6-41BD-4319-85B0-F99A664E26CD}" type="pres">
      <dgm:prSet presAssocID="{A7DC1DAA-7CE5-4875-B4CB-40E16E27E6D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26BB6E7-0E6E-4231-B231-52405BEE6F0F}" type="pres">
      <dgm:prSet presAssocID="{20D65D66-E7A7-40BA-A327-37359A7E3C78}" presName="parTrans" presStyleLbl="bgSibTrans2D1" presStyleIdx="1" presStyleCnt="5"/>
      <dgm:spPr/>
      <dgm:t>
        <a:bodyPr/>
        <a:lstStyle/>
        <a:p>
          <a:endParaRPr lang="es-419"/>
        </a:p>
      </dgm:t>
    </dgm:pt>
    <dgm:pt modelId="{D53AD1A3-30B6-4CAB-A6BC-92F79F068CEF}" type="pres">
      <dgm:prSet presAssocID="{D22651E9-B989-4541-96D0-8530200BC9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DA887B9-34E5-439E-AC21-E6AA0B4F7DBA}" type="pres">
      <dgm:prSet presAssocID="{D1A89E25-C8CC-4094-BE16-B7245859B5BF}" presName="parTrans" presStyleLbl="bgSibTrans2D1" presStyleIdx="2" presStyleCnt="5"/>
      <dgm:spPr/>
      <dgm:t>
        <a:bodyPr/>
        <a:lstStyle/>
        <a:p>
          <a:endParaRPr lang="es-419"/>
        </a:p>
      </dgm:t>
    </dgm:pt>
    <dgm:pt modelId="{B694722D-02E9-4CA7-8894-D62F36CD36DF}" type="pres">
      <dgm:prSet presAssocID="{6BC25F2A-1947-4356-B9DC-C9C77C90E24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777789CF-2FF5-47FF-85CB-4C730C76D74B}" type="pres">
      <dgm:prSet presAssocID="{2306141E-8386-434C-B4E6-46C91988ECA6}" presName="parTrans" presStyleLbl="bgSibTrans2D1" presStyleIdx="3" presStyleCnt="5"/>
      <dgm:spPr/>
      <dgm:t>
        <a:bodyPr/>
        <a:lstStyle/>
        <a:p>
          <a:endParaRPr lang="es-CO"/>
        </a:p>
      </dgm:t>
    </dgm:pt>
    <dgm:pt modelId="{C52EBBB2-699F-4474-A937-F2A16DB006EA}" type="pres">
      <dgm:prSet presAssocID="{9533EED7-F46F-42A0-9960-1F7E50B1334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017A3CD-D45D-4F43-BAF9-081257B7FBC4}" type="pres">
      <dgm:prSet presAssocID="{22CBBCE5-5A7B-4E3E-BFAD-8382E53B5756}" presName="parTrans" presStyleLbl="bgSibTrans2D1" presStyleIdx="4" presStyleCnt="5"/>
      <dgm:spPr/>
      <dgm:t>
        <a:bodyPr/>
        <a:lstStyle/>
        <a:p>
          <a:endParaRPr lang="es-CO"/>
        </a:p>
      </dgm:t>
    </dgm:pt>
    <dgm:pt modelId="{7B5D10FE-F999-4CB1-9AF5-8AB6A2F85019}" type="pres">
      <dgm:prSet presAssocID="{D56DBBBD-0481-4AB4-B50B-268BB74D86B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1F60817-D936-4755-AAD0-BF5F6B044C6A}" srcId="{F29531D5-628D-4B3C-AC54-3CD292CFCC73}" destId="{6BC25F2A-1947-4356-B9DC-C9C77C90E24E}" srcOrd="2" destOrd="0" parTransId="{D1A89E25-C8CC-4094-BE16-B7245859B5BF}" sibTransId="{9F4A697B-DFE2-4956-9B61-99F95D7F982D}"/>
    <dgm:cxn modelId="{290D563D-A041-4951-AA54-8D7F65057D3D}" type="presOf" srcId="{4374F17B-12AA-4C7B-BB1D-34A552B9A5BD}" destId="{825428CA-359A-47C2-81B7-A960BB559021}" srcOrd="0" destOrd="0" presId="urn:microsoft.com/office/officeart/2005/8/layout/radial4"/>
    <dgm:cxn modelId="{D10F89D3-A50E-41A9-AA20-F9C4F794BBD4}" type="presOf" srcId="{9D5026EF-5F2B-4238-A3F7-CB12ECD50EFA}" destId="{5950D91B-406A-423C-9831-20AF266FC9A9}" srcOrd="0" destOrd="0" presId="urn:microsoft.com/office/officeart/2005/8/layout/radial4"/>
    <dgm:cxn modelId="{8E067CCA-2158-4AE1-B2BD-6C5A310DBD7F}" type="presOf" srcId="{2306141E-8386-434C-B4E6-46C91988ECA6}" destId="{777789CF-2FF5-47FF-85CB-4C730C76D74B}" srcOrd="0" destOrd="0" presId="urn:microsoft.com/office/officeart/2005/8/layout/radial4"/>
    <dgm:cxn modelId="{DA240A23-9B04-49E8-B052-8E2E8F60273D}" type="presOf" srcId="{A7DC1DAA-7CE5-4875-B4CB-40E16E27E6D4}" destId="{25E1F9D6-41BD-4319-85B0-F99A664E26CD}" srcOrd="0" destOrd="0" presId="urn:microsoft.com/office/officeart/2005/8/layout/radial4"/>
    <dgm:cxn modelId="{A073EAB1-5562-4572-BBE2-BAFE7448A779}" type="presOf" srcId="{D22651E9-B989-4541-96D0-8530200BC91C}" destId="{D53AD1A3-30B6-4CAB-A6BC-92F79F068CEF}" srcOrd="0" destOrd="0" presId="urn:microsoft.com/office/officeart/2005/8/layout/radial4"/>
    <dgm:cxn modelId="{D1C37B71-0ACF-4AD1-B03C-A6B373637EEA}" type="presOf" srcId="{D56DBBBD-0481-4AB4-B50B-268BB74D86B4}" destId="{7B5D10FE-F999-4CB1-9AF5-8AB6A2F85019}" srcOrd="0" destOrd="0" presId="urn:microsoft.com/office/officeart/2005/8/layout/radial4"/>
    <dgm:cxn modelId="{2A7B3B9A-967B-439F-B320-DA999CFCDE47}" srcId="{F29531D5-628D-4B3C-AC54-3CD292CFCC73}" destId="{D56DBBBD-0481-4AB4-B50B-268BB74D86B4}" srcOrd="4" destOrd="0" parTransId="{22CBBCE5-5A7B-4E3E-BFAD-8382E53B5756}" sibTransId="{F830855B-C503-4952-9FEE-1E51A8441376}"/>
    <dgm:cxn modelId="{D2979A72-F855-4C23-AA1D-422FCE378009}" srcId="{F29531D5-628D-4B3C-AC54-3CD292CFCC73}" destId="{A7DC1DAA-7CE5-4875-B4CB-40E16E27E6D4}" srcOrd="0" destOrd="0" parTransId="{4374F17B-12AA-4C7B-BB1D-34A552B9A5BD}" sibTransId="{46FC4AE1-5820-4BD9-85FB-D8909CC6B005}"/>
    <dgm:cxn modelId="{5C1D62EE-7643-4E26-8F11-43FA59E4EA0B}" type="presOf" srcId="{22CBBCE5-5A7B-4E3E-BFAD-8382E53B5756}" destId="{9017A3CD-D45D-4F43-BAF9-081257B7FBC4}" srcOrd="0" destOrd="0" presId="urn:microsoft.com/office/officeart/2005/8/layout/radial4"/>
    <dgm:cxn modelId="{98B1C8F6-E3CF-467F-BE5E-3ABADEC9EC8F}" type="presOf" srcId="{F29531D5-628D-4B3C-AC54-3CD292CFCC73}" destId="{4BBD29E8-47AC-4C3B-93CF-E93599277897}" srcOrd="0" destOrd="0" presId="urn:microsoft.com/office/officeart/2005/8/layout/radial4"/>
    <dgm:cxn modelId="{B25ECDED-F36A-40CC-B2AD-D7CC3BB76984}" type="presOf" srcId="{6BC25F2A-1947-4356-B9DC-C9C77C90E24E}" destId="{B694722D-02E9-4CA7-8894-D62F36CD36DF}" srcOrd="0" destOrd="0" presId="urn:microsoft.com/office/officeart/2005/8/layout/radial4"/>
    <dgm:cxn modelId="{8EFDD76E-8685-424B-9DE5-7779AA186E0E}" srcId="{9D5026EF-5F2B-4238-A3F7-CB12ECD50EFA}" destId="{F29531D5-628D-4B3C-AC54-3CD292CFCC73}" srcOrd="0" destOrd="0" parTransId="{ACF1A34E-9C6C-4A94-BF5A-7253117A6EBE}" sibTransId="{568385E1-6BCF-4BBD-A8EA-B81ECB7B4AD0}"/>
    <dgm:cxn modelId="{BA8EA8D4-1DC6-45E1-9DF6-11F9E4BF85E7}" srcId="{F29531D5-628D-4B3C-AC54-3CD292CFCC73}" destId="{D22651E9-B989-4541-96D0-8530200BC91C}" srcOrd="1" destOrd="0" parTransId="{20D65D66-E7A7-40BA-A327-37359A7E3C78}" sibTransId="{382A9ACD-74A0-4C86-9D78-9B1DAA234143}"/>
    <dgm:cxn modelId="{946E4230-DAAF-4F91-9572-0583DFCE1951}" type="presOf" srcId="{20D65D66-E7A7-40BA-A327-37359A7E3C78}" destId="{926BB6E7-0E6E-4231-B231-52405BEE6F0F}" srcOrd="0" destOrd="0" presId="urn:microsoft.com/office/officeart/2005/8/layout/radial4"/>
    <dgm:cxn modelId="{2DDFB1F6-EB49-4FF4-BBEC-8991776369F6}" type="presOf" srcId="{D1A89E25-C8CC-4094-BE16-B7245859B5BF}" destId="{9DA887B9-34E5-439E-AC21-E6AA0B4F7DBA}" srcOrd="0" destOrd="0" presId="urn:microsoft.com/office/officeart/2005/8/layout/radial4"/>
    <dgm:cxn modelId="{1707F09D-FDC1-4612-A636-1E1ADF017ABC}" srcId="{F29531D5-628D-4B3C-AC54-3CD292CFCC73}" destId="{9533EED7-F46F-42A0-9960-1F7E50B13344}" srcOrd="3" destOrd="0" parTransId="{2306141E-8386-434C-B4E6-46C91988ECA6}" sibTransId="{76AD684B-ABE0-4EAA-B552-082FEB7E6629}"/>
    <dgm:cxn modelId="{8A3AC63E-5055-4BEB-8F84-6DEB863790FC}" type="presOf" srcId="{9533EED7-F46F-42A0-9960-1F7E50B13344}" destId="{C52EBBB2-699F-4474-A937-F2A16DB006EA}" srcOrd="0" destOrd="0" presId="urn:microsoft.com/office/officeart/2005/8/layout/radial4"/>
    <dgm:cxn modelId="{0205F861-9BC0-4A63-A1B2-27C84C93E3B3}" type="presParOf" srcId="{5950D91B-406A-423C-9831-20AF266FC9A9}" destId="{4BBD29E8-47AC-4C3B-93CF-E93599277897}" srcOrd="0" destOrd="0" presId="urn:microsoft.com/office/officeart/2005/8/layout/radial4"/>
    <dgm:cxn modelId="{35233EB5-DC87-434C-A977-325D3067A09D}" type="presParOf" srcId="{5950D91B-406A-423C-9831-20AF266FC9A9}" destId="{825428CA-359A-47C2-81B7-A960BB559021}" srcOrd="1" destOrd="0" presId="urn:microsoft.com/office/officeart/2005/8/layout/radial4"/>
    <dgm:cxn modelId="{058C059B-989C-4FBD-AE83-DF608C0F6F0E}" type="presParOf" srcId="{5950D91B-406A-423C-9831-20AF266FC9A9}" destId="{25E1F9D6-41BD-4319-85B0-F99A664E26CD}" srcOrd="2" destOrd="0" presId="urn:microsoft.com/office/officeart/2005/8/layout/radial4"/>
    <dgm:cxn modelId="{71F69EE7-36E3-437D-AFEC-3593D10EC698}" type="presParOf" srcId="{5950D91B-406A-423C-9831-20AF266FC9A9}" destId="{926BB6E7-0E6E-4231-B231-52405BEE6F0F}" srcOrd="3" destOrd="0" presId="urn:microsoft.com/office/officeart/2005/8/layout/radial4"/>
    <dgm:cxn modelId="{4517D987-66D7-4E0E-A5C7-8C68C1765B95}" type="presParOf" srcId="{5950D91B-406A-423C-9831-20AF266FC9A9}" destId="{D53AD1A3-30B6-4CAB-A6BC-92F79F068CEF}" srcOrd="4" destOrd="0" presId="urn:microsoft.com/office/officeart/2005/8/layout/radial4"/>
    <dgm:cxn modelId="{A4DB0577-5FB5-4CE3-BF2C-C4409D5B43BD}" type="presParOf" srcId="{5950D91B-406A-423C-9831-20AF266FC9A9}" destId="{9DA887B9-34E5-439E-AC21-E6AA0B4F7DBA}" srcOrd="5" destOrd="0" presId="urn:microsoft.com/office/officeart/2005/8/layout/radial4"/>
    <dgm:cxn modelId="{DEFF5D23-9202-4310-9EBC-86D5691AC40B}" type="presParOf" srcId="{5950D91B-406A-423C-9831-20AF266FC9A9}" destId="{B694722D-02E9-4CA7-8894-D62F36CD36DF}" srcOrd="6" destOrd="0" presId="urn:microsoft.com/office/officeart/2005/8/layout/radial4"/>
    <dgm:cxn modelId="{83BCC1A3-388A-451D-887E-D77DE520B3E3}" type="presParOf" srcId="{5950D91B-406A-423C-9831-20AF266FC9A9}" destId="{777789CF-2FF5-47FF-85CB-4C730C76D74B}" srcOrd="7" destOrd="0" presId="urn:microsoft.com/office/officeart/2005/8/layout/radial4"/>
    <dgm:cxn modelId="{B2292035-D47A-46C3-9858-93B5182DF5AA}" type="presParOf" srcId="{5950D91B-406A-423C-9831-20AF266FC9A9}" destId="{C52EBBB2-699F-4474-A937-F2A16DB006EA}" srcOrd="8" destOrd="0" presId="urn:microsoft.com/office/officeart/2005/8/layout/radial4"/>
    <dgm:cxn modelId="{4FF6D3FB-8F6D-4C12-BE0E-58A0ED16E342}" type="presParOf" srcId="{5950D91B-406A-423C-9831-20AF266FC9A9}" destId="{9017A3CD-D45D-4F43-BAF9-081257B7FBC4}" srcOrd="9" destOrd="0" presId="urn:microsoft.com/office/officeart/2005/8/layout/radial4"/>
    <dgm:cxn modelId="{70746760-08BB-485F-AD0E-3B11B66B4983}" type="presParOf" srcId="{5950D91B-406A-423C-9831-20AF266FC9A9}" destId="{7B5D10FE-F999-4CB1-9AF5-8AB6A2F85019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D29E8-47AC-4C3B-93CF-E93599277897}">
      <dsp:nvSpPr>
        <dsp:cNvPr id="0" name=""/>
        <dsp:cNvSpPr/>
      </dsp:nvSpPr>
      <dsp:spPr>
        <a:xfrm>
          <a:off x="2005169" y="1904065"/>
          <a:ext cx="1389654" cy="1389654"/>
        </a:xfrm>
        <a:prstGeom prst="ellipse">
          <a:avLst/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3400" b="1" kern="1200"/>
            <a:t>C&amp;R</a:t>
          </a:r>
          <a:endParaRPr lang="es-419" sz="3400" kern="1200" dirty="0"/>
        </a:p>
      </dsp:txBody>
      <dsp:txXfrm>
        <a:off x="2208679" y="2107575"/>
        <a:ext cx="982634" cy="982634"/>
      </dsp:txXfrm>
    </dsp:sp>
    <dsp:sp modelId="{825428CA-359A-47C2-81B7-A960BB559021}">
      <dsp:nvSpPr>
        <dsp:cNvPr id="0" name=""/>
        <dsp:cNvSpPr/>
      </dsp:nvSpPr>
      <dsp:spPr>
        <a:xfrm rot="10800000">
          <a:off x="660499" y="2400866"/>
          <a:ext cx="1270713" cy="39605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1F9D6-41BD-4319-85B0-F99A664E26CD}">
      <dsp:nvSpPr>
        <dsp:cNvPr id="0" name=""/>
        <dsp:cNvSpPr/>
      </dsp:nvSpPr>
      <dsp:spPr>
        <a:xfrm>
          <a:off x="413" y="2070823"/>
          <a:ext cx="1320171" cy="10561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Laura Daniela Moscoso Sánchez                          </a:t>
          </a:r>
          <a:endParaRPr lang="es-419" sz="1700" kern="1200" dirty="0"/>
        </a:p>
      </dsp:txBody>
      <dsp:txXfrm>
        <a:off x="31346" y="2101756"/>
        <a:ext cx="1258305" cy="994271"/>
      </dsp:txXfrm>
    </dsp:sp>
    <dsp:sp modelId="{926BB6E7-0E6E-4231-B231-52405BEE6F0F}">
      <dsp:nvSpPr>
        <dsp:cNvPr id="0" name=""/>
        <dsp:cNvSpPr/>
      </dsp:nvSpPr>
      <dsp:spPr>
        <a:xfrm rot="13500000">
          <a:off x="1071762" y="1407989"/>
          <a:ext cx="1270713" cy="396051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AD1A3-30B6-4CAB-A6BC-92F79F068CEF}">
      <dsp:nvSpPr>
        <dsp:cNvPr id="0" name=""/>
        <dsp:cNvSpPr/>
      </dsp:nvSpPr>
      <dsp:spPr>
        <a:xfrm>
          <a:off x="597768" y="628681"/>
          <a:ext cx="1320171" cy="10561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Melanie Patricia Nieto Rodríguez            </a:t>
          </a:r>
          <a:endParaRPr lang="es-419" sz="1700" kern="1200" dirty="0"/>
        </a:p>
      </dsp:txBody>
      <dsp:txXfrm>
        <a:off x="628701" y="659614"/>
        <a:ext cx="1258305" cy="994271"/>
      </dsp:txXfrm>
    </dsp:sp>
    <dsp:sp modelId="{9DA887B9-34E5-439E-AC21-E6AA0B4F7DBA}">
      <dsp:nvSpPr>
        <dsp:cNvPr id="0" name=""/>
        <dsp:cNvSpPr/>
      </dsp:nvSpPr>
      <dsp:spPr>
        <a:xfrm rot="16200000">
          <a:off x="2064639" y="996725"/>
          <a:ext cx="1270713" cy="396051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4722D-02E9-4CA7-8894-D62F36CD36DF}">
      <dsp:nvSpPr>
        <dsp:cNvPr id="0" name=""/>
        <dsp:cNvSpPr/>
      </dsp:nvSpPr>
      <dsp:spPr>
        <a:xfrm>
          <a:off x="2039910" y="31326"/>
          <a:ext cx="1320171" cy="10561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Diana Patricia Hernández González       </a:t>
          </a:r>
          <a:endParaRPr lang="es-419" sz="1700" kern="1200" dirty="0"/>
        </a:p>
      </dsp:txBody>
      <dsp:txXfrm>
        <a:off x="2070843" y="62259"/>
        <a:ext cx="1258305" cy="994271"/>
      </dsp:txXfrm>
    </dsp:sp>
    <dsp:sp modelId="{777789CF-2FF5-47FF-85CB-4C730C76D74B}">
      <dsp:nvSpPr>
        <dsp:cNvPr id="0" name=""/>
        <dsp:cNvSpPr/>
      </dsp:nvSpPr>
      <dsp:spPr>
        <a:xfrm rot="18900000">
          <a:off x="3057517" y="1407989"/>
          <a:ext cx="1270713" cy="396051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EBBB2-699F-4474-A937-F2A16DB006EA}">
      <dsp:nvSpPr>
        <dsp:cNvPr id="0" name=""/>
        <dsp:cNvSpPr/>
      </dsp:nvSpPr>
      <dsp:spPr>
        <a:xfrm>
          <a:off x="3482052" y="628681"/>
          <a:ext cx="1320171" cy="10561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1700" kern="1200" smtClean="0"/>
            <a:t>Erika Paola Lancheros</a:t>
          </a:r>
          <a:endParaRPr lang="es-419" sz="1700" kern="1200" dirty="0"/>
        </a:p>
      </dsp:txBody>
      <dsp:txXfrm>
        <a:off x="3512985" y="659614"/>
        <a:ext cx="1258305" cy="994271"/>
      </dsp:txXfrm>
    </dsp:sp>
    <dsp:sp modelId="{9017A3CD-D45D-4F43-BAF9-081257B7FBC4}">
      <dsp:nvSpPr>
        <dsp:cNvPr id="0" name=""/>
        <dsp:cNvSpPr/>
      </dsp:nvSpPr>
      <dsp:spPr>
        <a:xfrm>
          <a:off x="3468780" y="2400866"/>
          <a:ext cx="1270713" cy="396051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D10FE-F999-4CB1-9AF5-8AB6A2F85019}">
      <dsp:nvSpPr>
        <dsp:cNvPr id="0" name=""/>
        <dsp:cNvSpPr/>
      </dsp:nvSpPr>
      <dsp:spPr>
        <a:xfrm>
          <a:off x="4079407" y="2070823"/>
          <a:ext cx="1320171" cy="10561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1700" kern="1200" smtClean="0"/>
            <a:t>Cristian Augusto  Acuña</a:t>
          </a:r>
          <a:endParaRPr lang="es-419" sz="1700" kern="1200" dirty="0"/>
        </a:p>
      </dsp:txBody>
      <dsp:txXfrm>
        <a:off x="4110340" y="2101756"/>
        <a:ext cx="1258305" cy="994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6687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245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119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51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47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s-E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141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421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243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85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50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46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63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20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18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05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70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01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ENER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69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Anexos/Fase%203-Resultados.pdf" TargetMode="External"/><Relationship Id="rId3" Type="http://schemas.openxmlformats.org/officeDocument/2006/relationships/hyperlink" Target="Anexos/Fase%203-Encuesta%20usuarios%20parqueadero.pdf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Anexos/Fase%203-Imagenes.pdf" TargetMode="External"/><Relationship Id="rId10" Type="http://schemas.openxmlformats.org/officeDocument/2006/relationships/hyperlink" Target="Anexos/Instrumentos%20de%20recolecci&#243;n.pdf" TargetMode="External"/><Relationship Id="rId4" Type="http://schemas.openxmlformats.org/officeDocument/2006/relationships/hyperlink" Target="Anexos/Fase%203-%20entrevista%20administrativos.pdf" TargetMode="Externa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Anexos/Imagen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Anexos/Inhabilitar%20Cuenta.png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Anexos/Especifico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Anexos/gestionarUSUARIO.png" TargetMode="External"/><Relationship Id="rId5" Type="http://schemas.openxmlformats.org/officeDocument/2006/relationships/image" Target="../media/image18.png"/><Relationship Id="rId4" Type="http://schemas.openxmlformats.org/officeDocument/2006/relationships/hyperlink" Target="Anexos/GENERAL.png" TargetMode="Externa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Documentos%20completos/IEEE830%20Final.pdf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hyperlink" Target="Anexos/Informe%20de%20requerimientos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Anexos/Casos%20de%20uso.jpg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Anexos/casos%20uso%20.pdf" TargetMode="External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Anexos/MER.png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Anexos/Diccionario%20de%20datos%201.html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hyperlink" Target="Anexos/cronograma%20proyecto%20gantt.mpp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Anexos/Fase%203-Diagrama%20de%20despliegue%20sin%20actores.jpg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Anexos/Class%20Diagram1.jpg" TargetMode="Externa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../../fase%203/Prototipo/Administrador/PRE1.html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Laumos7/C-R-control-y-registro" TargetMode="Externa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ocalhost:8081/phpmyadmin/db_structure.php?server=1&amp;db=controlyregistro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localhost:81/Expo/C&amp;R%20ordenado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mp"/><Relationship Id="rId3" Type="http://schemas.openxmlformats.org/officeDocument/2006/relationships/image" Target="../media/image40.png"/><Relationship Id="rId7" Type="http://schemas.openxmlformats.org/officeDocument/2006/relationships/image" Target="../media/image42.tmp"/><Relationship Id="rId2" Type="http://schemas.openxmlformats.org/officeDocument/2006/relationships/hyperlink" Target="Manuales%20actuales/Manual%20de%20usuario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Manuales%20actuales/Manual%20de%20guarda%20de%20seguridad%20actual.docx" TargetMode="External"/><Relationship Id="rId5" Type="http://schemas.openxmlformats.org/officeDocument/2006/relationships/image" Target="../media/image41.png"/><Relationship Id="rId4" Type="http://schemas.openxmlformats.org/officeDocument/2006/relationships/hyperlink" Target="Documentos%20completos/Manuales/MANUAL%20TECNICO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Anexos/PRUEBA%20DE%20CAJA%20NEGRA.docx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Anexos/casos%20de%20prueba.xl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hyperlink" Target="Registro%20del%20veh&#237;culo%20del%20usuario.doc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Informar%20Novedades.doc" TargetMode="External"/><Relationship Id="rId5" Type="http://schemas.openxmlformats.org/officeDocument/2006/relationships/image" Target="../media/image48.png"/><Relationship Id="rId4" Type="http://schemas.openxmlformats.org/officeDocument/2006/relationships/hyperlink" Target="Inicio%20sesi&#243;n%20de%20Administrador%20.doc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hyperlink" Target="Registro%20del%20usuario.doc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inicioSesionGuarda.doc" TargetMode="External"/><Relationship Id="rId5" Type="http://schemas.openxmlformats.org/officeDocument/2006/relationships/image" Target="../media/image51.png"/><Relationship Id="rId4" Type="http://schemas.openxmlformats.org/officeDocument/2006/relationships/hyperlink" Target="inicion%20sesion%20de%20usuario.doc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hyperlink" Target="Anexos/Plan_Migracion.od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PLAN%20DE%20CONTINGENCIA.doc" TargetMode="External"/><Relationship Id="rId5" Type="http://schemas.openxmlformats.org/officeDocument/2006/relationships/image" Target="../media/image54.png"/><Relationship Id="rId4" Type="http://schemas.openxmlformats.org/officeDocument/2006/relationships/hyperlink" Target="../../../Graduados.zip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Ficha%20tecnica%20Software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hyperlink" Target="FICHA%20TECNICA%20HARDWARE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760813" y="494640"/>
            <a:ext cx="4955831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4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Sustentación </a:t>
            </a:r>
          </a:p>
          <a:p>
            <a:pPr defTabSz="288000"/>
            <a:r>
              <a:rPr lang="es-CO" sz="4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Proyecto ADSI 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820019" y="2160537"/>
            <a:ext cx="444929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			 </a:t>
            </a:r>
            <a:r>
              <a:rPr lang="es-CO" sz="2400" b="1" dirty="0" smtClean="0">
                <a:solidFill>
                  <a:srgbClr val="F7B673"/>
                </a:solidFill>
                <a:latin typeface="Calibri" panose="020F0502020204030204" pitchFamily="34" charset="0"/>
              </a:rPr>
              <a:t>VI 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Trimestre Diurno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5" y="3122354"/>
            <a:ext cx="2120180" cy="1587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alcance del proyecto es el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un sistema de información de control y  registro  de entrada y salida de  los vehículos, como son las motos y  bicicletas en los parqueaderos de las sede Colombia y sede Restrepo 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56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herramienta será una  aplicación en ambiente web. El sistema tendrá módulos: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el registro de ingreso  y salida de los vehículos (motos y bicicletas).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la captura de la información y validación de  los datos tanto de usuarios como de vehículos</a:t>
            </a:r>
            <a:r>
              <a:rPr lang="es-419" sz="32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s-419" sz="32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198" y="1601315"/>
            <a:ext cx="81013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3600" dirty="0">
                <a:latin typeface="Calibri" panose="020F0502020204030204" pitchFamily="34" charset="0"/>
              </a:rPr>
              <a:t>Este software es un producto que genera </a:t>
            </a:r>
            <a:r>
              <a:rPr lang="es-419" sz="3600" dirty="0">
                <a:solidFill>
                  <a:srgbClr val="00B050"/>
                </a:solidFill>
                <a:latin typeface="Calibri" panose="020F0502020204030204" pitchFamily="34" charset="0"/>
              </a:rPr>
              <a:t>beneficios y soluciones</a:t>
            </a:r>
            <a:r>
              <a:rPr lang="es-419" sz="3600" dirty="0">
                <a:latin typeface="Calibri" panose="020F0502020204030204" pitchFamily="34" charset="0"/>
              </a:rPr>
              <a:t>, tanto a la institución como a los usuarios registrados ya que se puede tener una mayor organización de la información.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480144" y="124990"/>
            <a:ext cx="5164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18232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4409348" y="1531803"/>
            <a:ext cx="259126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119898" y="1617695"/>
            <a:ext cx="4432044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indent="-342900">
              <a:buSzPct val="25000"/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 del levantamiento de información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Mapa de procesos </a:t>
            </a:r>
          </a:p>
          <a:p>
            <a:pPr lvl="0">
              <a:buSzPct val="25000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	-BPMN o diagrama de flujo de proceso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Hardware, software con el que cuenta el cliente. (Inventario)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821067" y="260381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3045822" y="2075464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Encuesta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Entrevista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5" action="ppaction://hlinkfile"/>
              </a:rPr>
              <a:t>Observación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5240" y="3495357"/>
            <a:ext cx="1623042" cy="45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415967" y="2163386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Técnicas de </a:t>
            </a:r>
            <a:r>
              <a:rPr lang="es-419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levantamiento</a:t>
            </a:r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información</a:t>
            </a:r>
            <a:endParaRPr lang="es-E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6025830" y="1696033"/>
            <a:ext cx="2603886" cy="21858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419" sz="1600" b="1" dirty="0">
                <a:latin typeface="Calibri" panose="020F0502020204030204" pitchFamily="34" charset="0"/>
              </a:rPr>
              <a:t>CONCLUSION</a:t>
            </a:r>
          </a:p>
          <a:p>
            <a:endParaRPr lang="es-ES" sz="1600" b="1" dirty="0">
              <a:latin typeface="Calibri" panose="020F0502020204030204" pitchFamily="34" charset="0"/>
            </a:endParaRPr>
          </a:p>
          <a:p>
            <a:r>
              <a:rPr lang="es-419" sz="1600" b="1" dirty="0">
                <a:latin typeface="Calibri" panose="020F0502020204030204" pitchFamily="34" charset="0"/>
              </a:rPr>
              <a:t>Los usuarios del sistema creen que si es adecuado un sistema de registro de entrada y salida de vehículo, tanto para  su seguridad como para el registro de la gestión del parqueadero.</a:t>
            </a:r>
            <a:endParaRPr lang="es-ES" sz="16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5987" y="1696033"/>
            <a:ext cx="36000" cy="234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2212" y="73866"/>
            <a:ext cx="2188791" cy="1452327"/>
          </a:xfrm>
          <a:prstGeom prst="rect">
            <a:avLst/>
          </a:prstGeom>
        </p:spPr>
      </p:pic>
      <p:sp>
        <p:nvSpPr>
          <p:cNvPr id="10" name="CuadroTexto 9">
            <a:hlinkClick r:id="rId10" action="ppaction://hlinkfile"/>
            <a:extLst>
              <a:ext uri="{FF2B5EF4-FFF2-40B4-BE49-F238E27FC236}">
                <a16:creationId xmlns="" xmlns:a16="http://schemas.microsoft.com/office/drawing/2014/main" id="{5C69E76A-2CAD-45C2-BA28-6148BEF48C9C}"/>
              </a:ext>
            </a:extLst>
          </p:cNvPr>
          <p:cNvSpPr txBox="1"/>
          <p:nvPr/>
        </p:nvSpPr>
        <p:spPr>
          <a:xfrm>
            <a:off x="585919" y="4114392"/>
            <a:ext cx="2299096" cy="1520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b="1" dirty="0">
                <a:hlinkClick r:id="rId10" action="ppaction://hlinkfile"/>
              </a:rPr>
              <a:t>Informe completo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Mapa de procesos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91" y="1198764"/>
            <a:ext cx="5425909" cy="3453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BPMN</a:t>
            </a: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Imagen 1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2621">
            <a:off x="278937" y="1482550"/>
            <a:ext cx="3404322" cy="2336415"/>
          </a:xfrm>
          <a:prstGeom prst="rect">
            <a:avLst/>
          </a:prstGeom>
        </p:spPr>
      </p:pic>
      <p:pic>
        <p:nvPicPr>
          <p:cNvPr id="14" name="Imagen 13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0598">
            <a:off x="1585151" y="1681943"/>
            <a:ext cx="3034181" cy="2329023"/>
          </a:xfrm>
          <a:prstGeom prst="rect">
            <a:avLst/>
          </a:prstGeom>
        </p:spPr>
      </p:pic>
      <p:pic>
        <p:nvPicPr>
          <p:cNvPr id="15" name="Imagen 14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9293">
            <a:off x="2228326" y="2043599"/>
            <a:ext cx="3467743" cy="2255534"/>
          </a:xfrm>
          <a:prstGeom prst="rect">
            <a:avLst/>
          </a:prstGeom>
        </p:spPr>
      </p:pic>
      <p:pic>
        <p:nvPicPr>
          <p:cNvPr id="16" name="Imagen 15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84" y="1477724"/>
            <a:ext cx="2443570" cy="27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634893"/>
              </p:ext>
            </p:extLst>
          </p:nvPr>
        </p:nvGraphicFramePr>
        <p:xfrm>
          <a:off x="638734" y="1474362"/>
          <a:ext cx="543088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54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54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4395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7 profesional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i7-3770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8.00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21021"/>
              </p:ext>
            </p:extLst>
          </p:nvPr>
        </p:nvGraphicFramePr>
        <p:xfrm>
          <a:off x="680804" y="3450098"/>
          <a:ext cx="54376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88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88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31999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Toshiba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3.00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6440115" y="2736752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Colombia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440115" y="2736752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Restrepo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80195"/>
              </p:ext>
            </p:extLst>
          </p:nvPr>
        </p:nvGraphicFramePr>
        <p:xfrm>
          <a:off x="732864" y="1474362"/>
          <a:ext cx="51887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94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43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5314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hp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</a:t>
                      </a:r>
                      <a:r>
                        <a:rPr lang="es-ES" baseline="0" dirty="0"/>
                        <a:t> 10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84558"/>
              </p:ext>
            </p:extLst>
          </p:nvPr>
        </p:nvGraphicFramePr>
        <p:xfrm>
          <a:off x="732864" y="3537183"/>
          <a:ext cx="516105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805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805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5141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2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4409348" y="2012400"/>
            <a:ext cx="3885416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Informe de Requerimientos(Estándar IEEE830)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funcionales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No funcionales</a:t>
            </a:r>
          </a:p>
          <a:p>
            <a:pPr marL="457200" lvl="1"/>
            <a:endParaRPr lang="es-CO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Casos de Uso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-Diagrama de Casos de Uso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-Formato Casos de Uso Extendido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a 9">
            <a:extLst>
              <a:ext uri="{FF2B5EF4-FFF2-40B4-BE49-F238E27FC236}">
                <a16:creationId xmlns="" xmlns:a16="http://schemas.microsoft.com/office/drawing/2014/main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16994"/>
              </p:ext>
            </p:extLst>
          </p:nvPr>
        </p:nvGraphicFramePr>
        <p:xfrm>
          <a:off x="434176" y="1335418"/>
          <a:ext cx="8217708" cy="33755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08854">
                  <a:extLst>
                    <a:ext uri="{9D8B030D-6E8A-4147-A177-3AD203B41FA5}">
                      <a16:colId xmlns="" xmlns:a16="http://schemas.microsoft.com/office/drawing/2014/main" val="1645676806"/>
                    </a:ext>
                  </a:extLst>
                </a:gridCol>
                <a:gridCol w="4108854">
                  <a:extLst>
                    <a:ext uri="{9D8B030D-6E8A-4147-A177-3AD203B41FA5}">
                      <a16:colId xmlns="" xmlns:a16="http://schemas.microsoft.com/office/drawing/2014/main" val="4157649937"/>
                    </a:ext>
                  </a:extLst>
                </a:gridCol>
              </a:tblGrid>
              <a:tr h="362209">
                <a:tc>
                  <a:txBody>
                    <a:bodyPr/>
                    <a:lstStyle/>
                    <a:p>
                      <a:r>
                        <a:rPr lang="es-CO" noProof="0" dirty="0"/>
                        <a:t>1.Nombre del proyecto e integrantes.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11.Informe de requerimientos.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8440421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2.Introducción.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12.Diagrama de casos de uso.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737614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3. Planteamiento del problema.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13.Casos de uso extendidos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112753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4.Objetivo general y Objetivos específicos.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14.Modelo Entidad Relación (MER)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2120058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5. Alcance.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15.Diccionario de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6250038"/>
                  </a:ext>
                </a:extLst>
              </a:tr>
              <a:tr h="1177179">
                <a:tc>
                  <a:txBody>
                    <a:bodyPr/>
                    <a:lstStyle/>
                    <a:p>
                      <a:r>
                        <a:rPr lang="es-CO" noProof="0" dirty="0"/>
                        <a:t>6.Justificación.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16.Diagrama de Gantt .</a:t>
                      </a:r>
                    </a:p>
                    <a:p>
                      <a:r>
                        <a:rPr lang="es-CO" noProof="0" dirty="0"/>
                        <a:t>-presupuesto</a:t>
                      </a:r>
                    </a:p>
                    <a:p>
                      <a:r>
                        <a:rPr lang="es-CO" noProof="0" dirty="0"/>
                        <a:t>-selección</a:t>
                      </a:r>
                      <a:r>
                        <a:rPr lang="es-CO" baseline="0" noProof="0" dirty="0"/>
                        <a:t> personal </a:t>
                      </a:r>
                    </a:p>
                    <a:p>
                      <a:r>
                        <a:rPr lang="es-CO" baseline="0" noProof="0" dirty="0"/>
                        <a:t>-recursos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693234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7. Tec. Levantamiento de información.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17.Diagrama</a:t>
                      </a:r>
                      <a:r>
                        <a:rPr lang="es-CO" baseline="0" noProof="0" dirty="0"/>
                        <a:t> de clases.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29247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Informe IEEE 830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endParaRPr lang="es-E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4388" t="10999" r="34676" b="13797"/>
          <a:stretch/>
        </p:blipFill>
        <p:spPr>
          <a:xfrm>
            <a:off x="4466744" y="480224"/>
            <a:ext cx="2828721" cy="386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82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75542" y="168043"/>
            <a:ext cx="479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Calibri" panose="020F0502020204030204" pitchFamily="34" charset="0"/>
                <a:hlinkClick r:id="rId2" action="ppaction://hlinkfile"/>
              </a:rPr>
              <a:t>Informe de requerimientos</a:t>
            </a:r>
            <a:endParaRPr lang="es-CO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10" y="1414358"/>
            <a:ext cx="3466880" cy="1734815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87" y="2917390"/>
            <a:ext cx="5144322" cy="150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29914" y="121994"/>
            <a:ext cx="4573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casos de uso</a:t>
            </a: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5323" t="17010" r="25036" b="17506"/>
          <a:stretch/>
        </p:blipFill>
        <p:spPr>
          <a:xfrm>
            <a:off x="2059045" y="1394623"/>
            <a:ext cx="4539108" cy="33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749478" y="169131"/>
            <a:ext cx="43524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Casos de uso extendidos</a:t>
            </a: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5910">
            <a:off x="2859307" y="1358169"/>
            <a:ext cx="2134096" cy="3409294"/>
          </a:xfrm>
          <a:prstGeom prst="rect">
            <a:avLst/>
          </a:prstGeom>
        </p:spPr>
      </p:pic>
      <p:pic>
        <p:nvPicPr>
          <p:cNvPr id="4" name="Imagen 3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2850303" y="1308766"/>
            <a:ext cx="2150825" cy="3508100"/>
          </a:xfrm>
          <a:prstGeom prst="rect">
            <a:avLst/>
          </a:prstGeom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660546" y="1675020"/>
            <a:ext cx="612637" cy="999240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9231">
            <a:off x="7277268" y="1540533"/>
            <a:ext cx="893786" cy="14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73966" y="193434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Modelo Entidad Relación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MER Notación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crow´s</a:t>
            </a: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foot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-Normalización del MER</a:t>
            </a:r>
          </a:p>
          <a:p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Diccionario de datos</a:t>
            </a:r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</p:spTree>
    <p:extLst>
      <p:ext uri="{BB962C8B-B14F-4D97-AF65-F5344CB8AC3E}">
        <p14:creationId xmlns:p14="http://schemas.microsoft.com/office/powerpoint/2010/main" val="33199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77166" y="88837"/>
            <a:ext cx="4878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</a:rPr>
              <a:t>Modelo Entidad Relación</a:t>
            </a: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015" t="4348" r="12446" b="6763"/>
          <a:stretch/>
        </p:blipFill>
        <p:spPr>
          <a:xfrm>
            <a:off x="1837771" y="1388046"/>
            <a:ext cx="5357047" cy="31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2921">
            <a:off x="2674833" y="1396423"/>
            <a:ext cx="1985178" cy="3287884"/>
          </a:xfrm>
          <a:prstGeom prst="rect">
            <a:avLst/>
          </a:prstGeom>
        </p:spPr>
      </p:pic>
      <p:pic>
        <p:nvPicPr>
          <p:cNvPr id="2" name="Imagen 1">
            <a:hlinkClick r:id="rId3" action="ppaction://hlinkfile"/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32">
            <a:off x="3505909" y="1255233"/>
            <a:ext cx="1942011" cy="357026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951239" y="0"/>
            <a:ext cx="52902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Calibri" panose="020F0502020204030204" pitchFamily="34" charset="0"/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1202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081908" y="146399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Gantt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-Cronograma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-Presupuesto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-Selección del personal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-Informes de uso de recursos</a:t>
            </a:r>
          </a:p>
          <a:p>
            <a:pPr marL="457200" lvl="1"/>
            <a:r>
              <a:rPr lang="es-CO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" i="1" dirty="0"/>
              <a:t>se recomienda usar </a:t>
            </a:r>
            <a:r>
              <a:rPr lang="es-ES" i="1" dirty="0" err="1"/>
              <a:t>project</a:t>
            </a:r>
            <a:r>
              <a:rPr lang="es-ES" i="1" dirty="0"/>
              <a:t> para realizar esta actividad diagrama de </a:t>
            </a:r>
            <a:r>
              <a:rPr lang="es-ES" i="1" dirty="0" err="1"/>
              <a:t>gantt</a:t>
            </a:r>
            <a:r>
              <a:rPr lang="es-ES" i="1" dirty="0"/>
              <a:t>, informes de uso de recursos y presupuestos)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distribución(Estándar UML 2.4.1 o superior)</a:t>
            </a:r>
          </a:p>
          <a:p>
            <a:pPr marL="457200" lvl="1"/>
            <a:endParaRPr lang="es-ES" i="1" dirty="0"/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</p:spTree>
    <p:extLst>
      <p:ext uri="{BB962C8B-B14F-4D97-AF65-F5344CB8AC3E}">
        <p14:creationId xmlns:p14="http://schemas.microsoft.com/office/powerpoint/2010/main" val="10648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Recorte de pantalla">
            <a:hlinkClick r:id="rId2" action="ppaction://hlinkfile"/>
            <a:extLst>
              <a:ext uri="{FF2B5EF4-FFF2-40B4-BE49-F238E27FC236}">
                <a16:creationId xmlns="" xmlns:a16="http://schemas.microsoft.com/office/drawing/2014/main" id="{186CE56B-F434-4C19-9B42-629DE571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52" y="1543994"/>
            <a:ext cx="7771834" cy="307764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70882" y="178927"/>
            <a:ext cx="3403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Gantt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70882" y="178927"/>
            <a:ext cx="52485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Informe general del proyecto </a:t>
            </a:r>
          </a:p>
          <a:p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E331F70-9953-4123-BB7F-B7C221266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814" b="48785"/>
          <a:stretch/>
        </p:blipFill>
        <p:spPr>
          <a:xfrm>
            <a:off x="963218" y="1178805"/>
            <a:ext cx="7156214" cy="39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1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225694"/>
              </p:ext>
            </p:extLst>
          </p:nvPr>
        </p:nvGraphicFramePr>
        <p:xfrm>
          <a:off x="404691" y="1491791"/>
          <a:ext cx="8370276" cy="1193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851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851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O" noProof="0" dirty="0"/>
                        <a:t>8. Resultados aplicación de técnicas.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18.Prototipo.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9.Mapa de procesos.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19. Diagrama de distribución.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10.Hardware y software con el que cuenta el cliente.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20.Informes</a:t>
                      </a:r>
                      <a:r>
                        <a:rPr lang="es-CO" baseline="0" noProof="0" dirty="0"/>
                        <a:t> de costos</a:t>
                      </a:r>
                      <a:r>
                        <a:rPr lang="es-CO" noProof="0" dirty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="" xmlns:a16="http://schemas.microsoft.com/office/drawing/2014/main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264246"/>
              </p:ext>
            </p:extLst>
          </p:nvPr>
        </p:nvGraphicFramePr>
        <p:xfrm>
          <a:off x="404691" y="3157166"/>
          <a:ext cx="8078298" cy="1626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39149">
                  <a:extLst>
                    <a:ext uri="{9D8B030D-6E8A-4147-A177-3AD203B41FA5}">
                      <a16:colId xmlns="" xmlns:a16="http://schemas.microsoft.com/office/drawing/2014/main" val="1645676806"/>
                    </a:ext>
                  </a:extLst>
                </a:gridCol>
                <a:gridCol w="4039149">
                  <a:extLst>
                    <a:ext uri="{9D8B030D-6E8A-4147-A177-3AD203B41FA5}">
                      <a16:colId xmlns="" xmlns:a16="http://schemas.microsoft.com/office/drawing/2014/main" val="4157649937"/>
                    </a:ext>
                  </a:extLst>
                </a:gridCol>
              </a:tblGrid>
              <a:tr h="640602">
                <a:tc>
                  <a:txBody>
                    <a:bodyPr/>
                    <a:lstStyle/>
                    <a:p>
                      <a:r>
                        <a:rPr lang="es-CO" noProof="0" dirty="0"/>
                        <a:t>21.Sistema de control de versiones.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22.Bases</a:t>
                      </a:r>
                      <a:r>
                        <a:rPr lang="es-CO" baseline="0" noProof="0" dirty="0"/>
                        <a:t> de datos</a:t>
                      </a:r>
                      <a:r>
                        <a:rPr lang="es-CO" noProof="0" dirty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8440421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23.Prototipo</a:t>
                      </a:r>
                      <a:r>
                        <a:rPr lang="es-CO" baseline="0" noProof="0" dirty="0"/>
                        <a:t> funcional.</a:t>
                      </a:r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24.Manuales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7376147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25. Pruebas</a:t>
                      </a:r>
                    </a:p>
                    <a:p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baseline="0" noProof="0" dirty="0"/>
                    </a:p>
                    <a:p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112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0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B740E3D9-C329-4BB4-9820-97F01D76990B}"/>
              </a:ext>
            </a:extLst>
          </p:cNvPr>
          <p:cNvSpPr txBox="1"/>
          <p:nvPr/>
        </p:nvSpPr>
        <p:spPr>
          <a:xfrm>
            <a:off x="1029321" y="0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</a:rPr>
              <a:t>Presupuesto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CEED367-3521-4051-BEF4-43CE71D43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38"/>
          <a:stretch/>
        </p:blipFill>
        <p:spPr>
          <a:xfrm>
            <a:off x="0" y="1189133"/>
            <a:ext cx="6584549" cy="276523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2873103-3606-4AF5-B4C2-62C0C4A7D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47" r="53513"/>
          <a:stretch/>
        </p:blipFill>
        <p:spPr>
          <a:xfrm>
            <a:off x="6083079" y="1642202"/>
            <a:ext cx="3060921" cy="23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68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4374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de distribución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3741" t="11894" r="24460" b="12262"/>
          <a:stretch/>
        </p:blipFill>
        <p:spPr>
          <a:xfrm>
            <a:off x="1815643" y="1110515"/>
            <a:ext cx="4736460" cy="39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B740E3D9-C329-4BB4-9820-97F01D76990B}"/>
              </a:ext>
            </a:extLst>
          </p:cNvPr>
          <p:cNvSpPr txBox="1"/>
          <p:nvPr/>
        </p:nvSpPr>
        <p:spPr>
          <a:xfrm>
            <a:off x="1029321" y="0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Seleccion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</a:rPr>
              <a:t> de personal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E20D25D2-CF17-48E5-8C7B-1FFFCE63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7670"/>
          <a:stretch/>
        </p:blipFill>
        <p:spPr>
          <a:xfrm>
            <a:off x="561253" y="1344058"/>
            <a:ext cx="7624885" cy="32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46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27957" y="164489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clases (Estándar UML 2,4,1 o superior)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(</a:t>
            </a:r>
            <a:r>
              <a:rPr lang="es-CO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funcional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 de control de versiones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Bases de datos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00533" y="1917903"/>
            <a:ext cx="21162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s-E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</a:p>
          <a:p>
            <a:pPr lvl="0">
              <a:buSzPct val="25000"/>
            </a:pPr>
            <a:r>
              <a:rPr lang="es-E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Técnico</a:t>
            </a:r>
          </a:p>
        </p:txBody>
      </p:sp>
    </p:spTree>
    <p:extLst>
      <p:ext uri="{BB962C8B-B14F-4D97-AF65-F5344CB8AC3E}">
        <p14:creationId xmlns:p14="http://schemas.microsoft.com/office/powerpoint/2010/main" val="20535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35092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de clases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5515" t="2814" r="25899" b="3399"/>
          <a:stretch/>
        </p:blipFill>
        <p:spPr>
          <a:xfrm>
            <a:off x="2069905" y="1032915"/>
            <a:ext cx="3703649" cy="40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5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866" t="9749" r="19837" b="24994"/>
          <a:stretch/>
        </p:blipFill>
        <p:spPr>
          <a:xfrm>
            <a:off x="1646933" y="1315809"/>
            <a:ext cx="5872198" cy="34052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Prototipo</a:t>
            </a:r>
          </a:p>
        </p:txBody>
      </p:sp>
    </p:spTree>
    <p:extLst>
      <p:ext uri="{BB962C8B-B14F-4D97-AF65-F5344CB8AC3E}">
        <p14:creationId xmlns:p14="http://schemas.microsoft.com/office/powerpoint/2010/main" val="14870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E62BFF26-2E04-48DE-9CF9-F4C07DAEF8B5}"/>
              </a:ext>
            </a:extLst>
          </p:cNvPr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SENTENCIAS DDL Y DML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618502A8-8F9D-4B63-B706-6E26F0647C8A}"/>
              </a:ext>
            </a:extLst>
          </p:cNvPr>
          <p:cNvSpPr txBox="1"/>
          <p:nvPr/>
        </p:nvSpPr>
        <p:spPr>
          <a:xfrm>
            <a:off x="516897" y="1478314"/>
            <a:ext cx="8091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$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=("SELECT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idnovedad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id,tipodedocumento.Descripcion,documento,novedad,fecha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novedad,tipodedocumento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novedad.TipoDoc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tipodedocumento.codigo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");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B8ECA55-661F-461E-9E4A-F95A460130C1}"/>
              </a:ext>
            </a:extLst>
          </p:cNvPr>
          <p:cNvSpPr/>
          <p:nvPr/>
        </p:nvSpPr>
        <p:spPr>
          <a:xfrm>
            <a:off x="526312" y="2332593"/>
            <a:ext cx="8091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INTO recaudo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(NULL,:nombre,:documento,: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sede,DEFAULT,DEFAULT,DEFAULT,DEFAULT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7383298E-5063-4F5B-A825-ACE075AA693A}"/>
              </a:ext>
            </a:extLst>
          </p:cNvPr>
          <p:cNvSpPr/>
          <p:nvPr/>
        </p:nvSpPr>
        <p:spPr>
          <a:xfrm>
            <a:off x="526312" y="3129064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recaudo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7E029426-73E8-470B-B42D-CB25059660A1}"/>
              </a:ext>
            </a:extLst>
          </p:cNvPr>
          <p:cNvSpPr/>
          <p:nvPr/>
        </p:nvSpPr>
        <p:spPr>
          <a:xfrm>
            <a:off x="526312" y="3710092"/>
            <a:ext cx="3398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 FROM recaudo WHERE ID=:id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FCDEF7C3-74D8-4610-9A33-A2A262F521F4}"/>
              </a:ext>
            </a:extLst>
          </p:cNvPr>
          <p:cNvSpPr/>
          <p:nvPr/>
        </p:nvSpPr>
        <p:spPr>
          <a:xfrm>
            <a:off x="516897" y="4291120"/>
            <a:ext cx="7659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recaudo SET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saldoFinal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=: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saldoFinal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Cierre=DEFAULT WHERE Id=:id</a:t>
            </a:r>
          </a:p>
        </p:txBody>
      </p:sp>
    </p:spTree>
    <p:extLst>
      <p:ext uri="{BB962C8B-B14F-4D97-AF65-F5344CB8AC3E}">
        <p14:creationId xmlns:p14="http://schemas.microsoft.com/office/powerpoint/2010/main" val="217918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Sistema de control de versiones</a:t>
            </a:r>
          </a:p>
        </p:txBody>
      </p:sp>
      <p:pic>
        <p:nvPicPr>
          <p:cNvPr id="4" name="Imagen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9352" t="6397" r="18274" b="12645"/>
          <a:stretch/>
        </p:blipFill>
        <p:spPr>
          <a:xfrm>
            <a:off x="1499878" y="1376451"/>
            <a:ext cx="4710147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87" y="1758938"/>
            <a:ext cx="6041111" cy="309751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Bases de datos</a:t>
            </a:r>
          </a:p>
        </p:txBody>
      </p:sp>
    </p:spTree>
    <p:extLst>
      <p:ext uri="{BB962C8B-B14F-4D97-AF65-F5344CB8AC3E}">
        <p14:creationId xmlns:p14="http://schemas.microsoft.com/office/powerpoint/2010/main" val="38476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Prototipo funcional</a:t>
            </a:r>
          </a:p>
        </p:txBody>
      </p:sp>
      <p:pic>
        <p:nvPicPr>
          <p:cNvPr id="3" name="Imagen 2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26043" t="6905" r="4460" b="13285"/>
          <a:stretch/>
        </p:blipFill>
        <p:spPr>
          <a:xfrm>
            <a:off x="1207940" y="1368345"/>
            <a:ext cx="6961624" cy="32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487428" y="2032135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</a:t>
            </a:r>
          </a:p>
          <a:p>
            <a:pPr defTabSz="288000"/>
            <a:r>
              <a:rPr lang="es-CO" sz="2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Metodológico</a:t>
            </a:r>
          </a:p>
          <a:p>
            <a:pPr defTabSz="288000"/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4139631" y="1512441"/>
            <a:ext cx="4616241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 general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Objetivos específicos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Planteamiento del problema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Alcance del proyecto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Justificación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52547" y="144725"/>
            <a:ext cx="6512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Manuales </a:t>
            </a: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3741" t="11511" r="32590" b="4332"/>
          <a:stretch/>
        </p:blipFill>
        <p:spPr>
          <a:xfrm>
            <a:off x="2366957" y="1420650"/>
            <a:ext cx="1346743" cy="189349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5150" y="1017019"/>
            <a:ext cx="144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MANUAL DE USUARIO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074019" y="2367399"/>
            <a:ext cx="144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MANUAL TECNICO</a:t>
            </a:r>
          </a:p>
        </p:txBody>
      </p:sp>
      <p:pic>
        <p:nvPicPr>
          <p:cNvPr id="6" name="Imagen 5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l="33669" t="11639" r="32662" b="5100"/>
          <a:stretch/>
        </p:blipFill>
        <p:spPr>
          <a:xfrm>
            <a:off x="5571043" y="1218410"/>
            <a:ext cx="2404282" cy="334441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18381869-7192-4A52-B4CE-6084BA83CC33}"/>
              </a:ext>
            </a:extLst>
          </p:cNvPr>
          <p:cNvSpPr/>
          <p:nvPr/>
        </p:nvSpPr>
        <p:spPr>
          <a:xfrm>
            <a:off x="2529631" y="1064521"/>
            <a:ext cx="10038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USUARIO</a:t>
            </a:r>
            <a:endParaRPr lang="es-CO" dirty="0"/>
          </a:p>
        </p:txBody>
      </p:sp>
      <p:pic>
        <p:nvPicPr>
          <p:cNvPr id="9" name="Imagen 8" descr="Recorte de pantalla">
            <a:hlinkClick r:id="rId6" action="ppaction://hlinkfile"/>
            <a:extLst>
              <a:ext uri="{FF2B5EF4-FFF2-40B4-BE49-F238E27FC236}">
                <a16:creationId xmlns:a16="http://schemas.microsoft.com/office/drawing/2014/main" xmlns="" id="{0C348DE5-A139-4C93-A5CD-FA69477E7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302" y="2890619"/>
            <a:ext cx="1327063" cy="185313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EA988433-CA49-4BBF-BA4D-34EC15C13C51}"/>
              </a:ext>
            </a:extLst>
          </p:cNvPr>
          <p:cNvSpPr/>
          <p:nvPr/>
        </p:nvSpPr>
        <p:spPr>
          <a:xfrm>
            <a:off x="4014779" y="2417861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GUARDA</a:t>
            </a:r>
            <a:endParaRPr lang="es-CO" dirty="0"/>
          </a:p>
        </p:txBody>
      </p:sp>
      <p:pic>
        <p:nvPicPr>
          <p:cNvPr id="12" name="Imagen 11" descr="Recorte de pantalla">
            <a:extLst>
              <a:ext uri="{FF2B5EF4-FFF2-40B4-BE49-F238E27FC236}">
                <a16:creationId xmlns:a16="http://schemas.microsoft.com/office/drawing/2014/main" xmlns="" id="{3B41F68B-19EC-4744-B15F-B2F68B26B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210" y="2751088"/>
            <a:ext cx="1358967" cy="185313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97379337-4339-48A5-996A-D7C4FC8C45ED}"/>
              </a:ext>
            </a:extLst>
          </p:cNvPr>
          <p:cNvSpPr/>
          <p:nvPr/>
        </p:nvSpPr>
        <p:spPr>
          <a:xfrm>
            <a:off x="138147" y="2367399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ADMINISRADOR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21890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9803" t="14276" r="55818" b="7474"/>
          <a:stretch/>
        </p:blipFill>
        <p:spPr>
          <a:xfrm>
            <a:off x="258258" y="1679748"/>
            <a:ext cx="2092037" cy="2678395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l="24748" t="11894" r="22734" b="4333"/>
          <a:stretch/>
        </p:blipFill>
        <p:spPr>
          <a:xfrm>
            <a:off x="5604775" y="1679748"/>
            <a:ext cx="2985079" cy="267839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86220" y="165480"/>
            <a:ext cx="17347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B9B28F1-52AC-40C6-A3C7-B5921CE715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81" t="21047" r="65805" b="7021"/>
          <a:stretch/>
        </p:blipFill>
        <p:spPr>
          <a:xfrm>
            <a:off x="3104090" y="1679748"/>
            <a:ext cx="1939718" cy="27037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E789BC5C-0C3B-42BF-B857-D9E90F17C4D8}"/>
              </a:ext>
            </a:extLst>
          </p:cNvPr>
          <p:cNvSpPr txBox="1"/>
          <p:nvPr/>
        </p:nvSpPr>
        <p:spPr>
          <a:xfrm>
            <a:off x="506775" y="1211920"/>
            <a:ext cx="1114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Caja Negra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3F44CB55-FF03-450C-BD95-CA172E6229E5}"/>
              </a:ext>
            </a:extLst>
          </p:cNvPr>
          <p:cNvSpPr txBox="1"/>
          <p:nvPr/>
        </p:nvSpPr>
        <p:spPr>
          <a:xfrm>
            <a:off x="4662321" y="1078705"/>
            <a:ext cx="2586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Caja Blanca</a:t>
            </a:r>
          </a:p>
        </p:txBody>
      </p:sp>
    </p:spTree>
    <p:extLst>
      <p:ext uri="{BB962C8B-B14F-4D97-AF65-F5344CB8AC3E}">
        <p14:creationId xmlns:p14="http://schemas.microsoft.com/office/powerpoint/2010/main" val="2156766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86220" y="165480"/>
            <a:ext cx="17347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hlinkClick r:id="rId2" action="ppaction://hlinkfile"/>
            <a:extLst>
              <a:ext uri="{FF2B5EF4-FFF2-40B4-BE49-F238E27FC236}">
                <a16:creationId xmlns="" xmlns:a16="http://schemas.microsoft.com/office/drawing/2014/main" id="{A9394FBB-5CA2-4F5C-905A-64EDFB59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9" t="24173" r="34768" b="8610"/>
          <a:stretch/>
        </p:blipFill>
        <p:spPr>
          <a:xfrm>
            <a:off x="315850" y="1322308"/>
            <a:ext cx="2778224" cy="3472780"/>
          </a:xfrm>
          <a:prstGeom prst="rect">
            <a:avLst/>
          </a:prstGeom>
        </p:spPr>
      </p:pic>
      <p:pic>
        <p:nvPicPr>
          <p:cNvPr id="7" name="Imagen 6">
            <a:hlinkClick r:id="rId4" action="ppaction://hlinkfile"/>
            <a:extLst>
              <a:ext uri="{FF2B5EF4-FFF2-40B4-BE49-F238E27FC236}">
                <a16:creationId xmlns="" xmlns:a16="http://schemas.microsoft.com/office/drawing/2014/main" id="{A73543F0-D6FC-44C6-A0E3-5A0549212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24173" r="34884" b="7783"/>
          <a:stretch/>
        </p:blipFill>
        <p:spPr>
          <a:xfrm>
            <a:off x="3329953" y="1274756"/>
            <a:ext cx="2719975" cy="3551079"/>
          </a:xfrm>
          <a:prstGeom prst="rect">
            <a:avLst/>
          </a:prstGeom>
        </p:spPr>
      </p:pic>
      <p:pic>
        <p:nvPicPr>
          <p:cNvPr id="8" name="Imagen 7">
            <a:hlinkClick r:id="rId6" action="ppaction://hlinkfile"/>
            <a:extLst>
              <a:ext uri="{FF2B5EF4-FFF2-40B4-BE49-F238E27FC236}">
                <a16:creationId xmlns="" xmlns:a16="http://schemas.microsoft.com/office/drawing/2014/main" id="{5F4A609B-C5D7-48A3-AE84-8BC9D4412E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814" t="22726" r="34651" b="8817"/>
          <a:stretch/>
        </p:blipFill>
        <p:spPr>
          <a:xfrm>
            <a:off x="6201257" y="1273427"/>
            <a:ext cx="2724998" cy="355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86220" y="165480"/>
            <a:ext cx="17347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hlinkClick r:id="rId2" action="ppaction://hlinkfile"/>
            <a:extLst>
              <a:ext uri="{FF2B5EF4-FFF2-40B4-BE49-F238E27FC236}">
                <a16:creationId xmlns="" xmlns:a16="http://schemas.microsoft.com/office/drawing/2014/main" id="{61F014A0-04AC-443D-8AB7-7D94B8608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65" t="24380" r="35116" b="7370"/>
          <a:stretch/>
        </p:blipFill>
        <p:spPr>
          <a:xfrm>
            <a:off x="329609" y="1212112"/>
            <a:ext cx="2690037" cy="3508744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  <a:extLst>
              <a:ext uri="{FF2B5EF4-FFF2-40B4-BE49-F238E27FC236}">
                <a16:creationId xmlns="" xmlns:a16="http://schemas.microsoft.com/office/drawing/2014/main" id="{A9AD301E-FF36-468B-A124-C5470A968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51" t="23553" r="34650" b="8197"/>
          <a:stretch/>
        </p:blipFill>
        <p:spPr>
          <a:xfrm>
            <a:off x="3177601" y="1212112"/>
            <a:ext cx="2797898" cy="3508744"/>
          </a:xfrm>
          <a:prstGeom prst="rect">
            <a:avLst/>
          </a:prstGeom>
        </p:spPr>
      </p:pic>
      <p:pic>
        <p:nvPicPr>
          <p:cNvPr id="5" name="Imagen 4">
            <a:hlinkClick r:id="rId6" action="ppaction://hlinkfile"/>
            <a:extLst>
              <a:ext uri="{FF2B5EF4-FFF2-40B4-BE49-F238E27FC236}">
                <a16:creationId xmlns="" xmlns:a16="http://schemas.microsoft.com/office/drawing/2014/main" id="{59384B84-0858-4E7A-9901-DC027B81D6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751" t="23553" r="34650" b="8197"/>
          <a:stretch/>
        </p:blipFill>
        <p:spPr>
          <a:xfrm>
            <a:off x="6133454" y="1212112"/>
            <a:ext cx="2797898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DA01208-0C8E-43F9-8D90-055232BF2B7D}"/>
              </a:ext>
            </a:extLst>
          </p:cNvPr>
          <p:cNvSpPr/>
          <p:nvPr/>
        </p:nvSpPr>
        <p:spPr>
          <a:xfrm>
            <a:off x="886220" y="165480"/>
            <a:ext cx="17908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Servidor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B6694FF2-11B3-47E3-BA2B-A639042FAF8F}"/>
              </a:ext>
            </a:extLst>
          </p:cNvPr>
          <p:cNvSpPr txBox="1"/>
          <p:nvPr/>
        </p:nvSpPr>
        <p:spPr>
          <a:xfrm>
            <a:off x="683046" y="1476260"/>
            <a:ext cx="6973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Nombre del servidor:</a:t>
            </a:r>
          </a:p>
          <a:p>
            <a:r>
              <a:rPr lang="es-CO" dirty="0"/>
              <a:t/>
            </a:r>
            <a:br>
              <a:rPr lang="es-CO" dirty="0"/>
            </a:br>
            <a:r>
              <a:rPr lang="es-CO" dirty="0"/>
              <a:t>U Host Full es un servicio privado que brinda servicio de alojamiento web. Ofrecemos servicios de alojamiento pagos y gratuitos en todo el mundo.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1241BAC6-5773-4999-B2A2-C0B698E43712}"/>
              </a:ext>
            </a:extLst>
          </p:cNvPr>
          <p:cNvSpPr txBox="1"/>
          <p:nvPr/>
        </p:nvSpPr>
        <p:spPr>
          <a:xfrm>
            <a:off x="683046" y="3079481"/>
            <a:ext cx="5404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Nombre del sitio:</a:t>
            </a:r>
          </a:p>
          <a:p>
            <a:endParaRPr lang="es-CO" dirty="0"/>
          </a:p>
          <a:p>
            <a:r>
              <a:rPr lang="es-CO" dirty="0"/>
              <a:t>Controlyregistro.ihostfull.com</a:t>
            </a:r>
          </a:p>
        </p:txBody>
      </p:sp>
    </p:spTree>
    <p:extLst>
      <p:ext uri="{BB962C8B-B14F-4D97-AF65-F5344CB8AC3E}">
        <p14:creationId xmlns:p14="http://schemas.microsoft.com/office/powerpoint/2010/main" val="795456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97237" y="0"/>
            <a:ext cx="674094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 migración de datos y plan de </a:t>
            </a:r>
          </a:p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contingencia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3554" t="13872" r="50753" b="6801"/>
          <a:stretch/>
        </p:blipFill>
        <p:spPr>
          <a:xfrm>
            <a:off x="897237" y="1492710"/>
            <a:ext cx="2313710" cy="2875054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l="597" t="4714" r="96296" b="91299"/>
          <a:stretch/>
        </p:blipFill>
        <p:spPr>
          <a:xfrm>
            <a:off x="6300563" y="2007992"/>
            <a:ext cx="2341419" cy="1690254"/>
          </a:xfrm>
          <a:prstGeom prst="rect">
            <a:avLst/>
          </a:prstGeom>
        </p:spPr>
      </p:pic>
      <p:pic>
        <p:nvPicPr>
          <p:cNvPr id="5" name="Imagen 4">
            <a:hlinkClick r:id="rId6" action="ppaction://hlinkfile"/>
            <a:extLst>
              <a:ext uri="{FF2B5EF4-FFF2-40B4-BE49-F238E27FC236}">
                <a16:creationId xmlns:a16="http://schemas.microsoft.com/office/drawing/2014/main" xmlns="" id="{DC87F81F-3BE2-4FBC-B88A-3D8D5016C6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01" t="22476" r="65662" b="7664"/>
          <a:stretch/>
        </p:blipFill>
        <p:spPr>
          <a:xfrm>
            <a:off x="3428222" y="1265296"/>
            <a:ext cx="2655065" cy="35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0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1FB9E515-401E-44BE-8C11-775CFA236470}"/>
              </a:ext>
            </a:extLst>
          </p:cNvPr>
          <p:cNvSpPr/>
          <p:nvPr/>
        </p:nvSpPr>
        <p:spPr>
          <a:xfrm>
            <a:off x="93005" y="154463"/>
            <a:ext cx="8500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Fichas Técnicas de software y hardware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xmlns="" id="{37C9D611-1238-4E86-A1F9-60700B713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54" t="24190" r="26747" b="8735"/>
          <a:stretch/>
        </p:blipFill>
        <p:spPr>
          <a:xfrm>
            <a:off x="93005" y="1706821"/>
            <a:ext cx="3538808" cy="298557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958E1BEB-DF85-4CEC-904C-5EAD867DC0B6}"/>
              </a:ext>
            </a:extLst>
          </p:cNvPr>
          <p:cNvSpPr/>
          <p:nvPr/>
        </p:nvSpPr>
        <p:spPr>
          <a:xfrm>
            <a:off x="1271997" y="1200903"/>
            <a:ext cx="2137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Ficha Técnica de software 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3824AB64-1771-431B-BF9C-F92652EBFF25}"/>
              </a:ext>
            </a:extLst>
          </p:cNvPr>
          <p:cNvSpPr/>
          <p:nvPr/>
        </p:nvSpPr>
        <p:spPr>
          <a:xfrm>
            <a:off x="5445554" y="1200902"/>
            <a:ext cx="2194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Ficha Técnica de hardware 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hlinkClick r:id="rId4" action="ppaction://hlinkfile"/>
            <a:extLst>
              <a:ext uri="{FF2B5EF4-FFF2-40B4-BE49-F238E27FC236}">
                <a16:creationId xmlns:a16="http://schemas.microsoft.com/office/drawing/2014/main" xmlns="" id="{AFEA3072-7504-4421-81DE-FF55FB4F3B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11" t="23335" r="11299" b="8949"/>
          <a:stretch/>
        </p:blipFill>
        <p:spPr>
          <a:xfrm>
            <a:off x="4079754" y="1706821"/>
            <a:ext cx="4926432" cy="247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33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AB1F6E3F-2095-481E-B1C7-3D2CBF7CA94E}"/>
              </a:ext>
            </a:extLst>
          </p:cNvPr>
          <p:cNvSpPr/>
          <p:nvPr/>
        </p:nvSpPr>
        <p:spPr>
          <a:xfrm>
            <a:off x="93005" y="154463"/>
            <a:ext cx="8500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Carta de negociación y Tipo de licencia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0C38A3F5-7EB2-430E-AD4F-D2818DD17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" t="22691" r="66145" b="10235"/>
          <a:stretch/>
        </p:blipFill>
        <p:spPr>
          <a:xfrm>
            <a:off x="562699" y="1508680"/>
            <a:ext cx="2754218" cy="344828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B3BB9FD6-F41F-42CD-BCD4-8C7535744080}"/>
              </a:ext>
            </a:extLst>
          </p:cNvPr>
          <p:cNvSpPr/>
          <p:nvPr/>
        </p:nvSpPr>
        <p:spPr>
          <a:xfrm>
            <a:off x="1271997" y="1200903"/>
            <a:ext cx="13356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de licencia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7AA01772-553F-44AC-8B0E-7FB28A8B7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4" t="26328" r="65663" b="8734"/>
          <a:stretch/>
        </p:blipFill>
        <p:spPr>
          <a:xfrm>
            <a:off x="4682169" y="1563622"/>
            <a:ext cx="2588963" cy="333839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4D73FA5B-2CDB-4292-9A98-0579CA7CC867}"/>
              </a:ext>
            </a:extLst>
          </p:cNvPr>
          <p:cNvSpPr/>
          <p:nvPr/>
        </p:nvSpPr>
        <p:spPr>
          <a:xfrm>
            <a:off x="4817592" y="1123959"/>
            <a:ext cx="1736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Carta de </a:t>
            </a:r>
            <a:r>
              <a:rPr lang="es-419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negociacion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73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336853" y="1963601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CO" sz="3600" b="1" dirty="0">
                <a:solidFill>
                  <a:schemeClr val="bg1"/>
                </a:solidFill>
              </a:rPr>
              <a:t>Integrantes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73176853"/>
              </p:ext>
            </p:extLst>
          </p:nvPr>
        </p:nvGraphicFramePr>
        <p:xfrm>
          <a:off x="3645331" y="947291"/>
          <a:ext cx="5399993" cy="332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6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928361" y="162651"/>
            <a:ext cx="4234819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48" name="Rectángulo 47"/>
          <p:cNvSpPr/>
          <p:nvPr/>
        </p:nvSpPr>
        <p:spPr>
          <a:xfrm>
            <a:off x="291891" y="1377075"/>
            <a:ext cx="83497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frecemos  a nuestros clientes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 solución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el control de la información, esta brindará una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mayor facilidad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el registro de entrada y salida de los vehículos (motos y bicicletas ), con esto se llevará una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adecuada organización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lugar en el cual se ejecutaría nuestro software.</a:t>
            </a:r>
            <a:endParaRPr lang="es-ES" sz="32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98077" y="129759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Descripción del problema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22770" y="1550549"/>
            <a:ext cx="8192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Deficiencia en el </a:t>
            </a:r>
            <a:r>
              <a:rPr lang="es-419" sz="36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registro adecuado</a:t>
            </a:r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entrada y salida de los vehículos (motos y bicicletas) en el parqueadero de las sedes SENA-Colsutec (Barrio Colombia y Restrepo).</a:t>
            </a:r>
            <a:endParaRPr lang="es-ES" sz="36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sistema de información para los parqueaderos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ubicados  en las sedes de los barrios Restrepo y Colombia, este es un sistema que 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controlará el registro de ingreso y salida 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los vehículos (motos y bicicletas).</a:t>
            </a:r>
          </a:p>
        </p:txBody>
      </p:sp>
    </p:spTree>
    <p:extLst>
      <p:ext uri="{BB962C8B-B14F-4D97-AF65-F5344CB8AC3E}">
        <p14:creationId xmlns:p14="http://schemas.microsoft.com/office/powerpoint/2010/main" val="24108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309911" y="162652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Objetivos Específicos 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53549" y="1198802"/>
            <a:ext cx="76375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/>
              <a:t> </a:t>
            </a:r>
          </a:p>
          <a:p>
            <a:r>
              <a:rPr lang="es-419" sz="2000" dirty="0"/>
              <a:t>1. </a:t>
            </a:r>
            <a:r>
              <a:rPr lang="es-419" sz="2000" dirty="0">
                <a:solidFill>
                  <a:srgbClr val="00B050"/>
                </a:solidFill>
              </a:rPr>
              <a:t>Diseñar </a:t>
            </a:r>
            <a:r>
              <a:rPr lang="es-419" sz="2000" dirty="0"/>
              <a:t> un sistema de control y registro para los parqueaderos de la sede Restrepo y Colombia (Sena-</a:t>
            </a:r>
            <a:r>
              <a:rPr lang="es-419" sz="2000" dirty="0" err="1"/>
              <a:t>Colsutec</a:t>
            </a:r>
            <a:r>
              <a:rPr lang="es-419" sz="2000" dirty="0"/>
              <a:t>) </a:t>
            </a:r>
          </a:p>
          <a:p>
            <a:endParaRPr lang="es-419" sz="2000" dirty="0"/>
          </a:p>
          <a:p>
            <a:r>
              <a:rPr lang="es-419" sz="2000" dirty="0"/>
              <a:t>2. </a:t>
            </a:r>
            <a:r>
              <a:rPr lang="es-419" sz="2000" dirty="0">
                <a:solidFill>
                  <a:srgbClr val="00B050"/>
                </a:solidFill>
              </a:rPr>
              <a:t>Detallar</a:t>
            </a:r>
            <a:r>
              <a:rPr lang="es-419" sz="2000" dirty="0"/>
              <a:t> el  registro y almacenamiento de datos  para cada uno de los  usuarios y vehículos que ingresan al parqueadero de una forma automática.</a:t>
            </a:r>
          </a:p>
          <a:p>
            <a:endParaRPr lang="es-419" sz="2000" dirty="0"/>
          </a:p>
          <a:p>
            <a:r>
              <a:rPr lang="es-419" sz="2000" dirty="0"/>
              <a:t>3.</a:t>
            </a:r>
            <a:r>
              <a:rPr lang="es-419" sz="2000" dirty="0">
                <a:solidFill>
                  <a:srgbClr val="00B050"/>
                </a:solidFill>
              </a:rPr>
              <a:t>Establecer </a:t>
            </a:r>
            <a:r>
              <a:rPr lang="es-419" sz="2000" dirty="0"/>
              <a:t>soluciones en automatización de los parqueaderos de la sede Restrepo y Colombia de Sena-</a:t>
            </a:r>
            <a:r>
              <a:rPr lang="es-419" sz="2000" dirty="0" err="1"/>
              <a:t>Colsutec</a:t>
            </a:r>
            <a:r>
              <a:rPr lang="es-419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846</Words>
  <Application>Microsoft Office PowerPoint</Application>
  <PresentationFormat>Presentación en pantalla (16:9)</PresentationFormat>
  <Paragraphs>212</Paragraphs>
  <Slides>48</Slides>
  <Notes>16</Notes>
  <HiddenSlides>2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Arial</vt:lpstr>
      <vt:lpstr>Wingdings</vt:lpstr>
      <vt:lpstr>Tahoma</vt:lpstr>
      <vt:lpstr>Calibri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 II</dc:creator>
  <cp:lastModifiedBy>SENA</cp:lastModifiedBy>
  <cp:revision>83</cp:revision>
  <dcterms:modified xsi:type="dcterms:W3CDTF">2018-04-16T15:31:01Z</dcterms:modified>
</cp:coreProperties>
</file>